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</p:sldIdLst>
  <p:sldSz cx="6858000" cy="9906000" type="A4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EEECE1"/>
    <a:srgbClr val="3399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87" autoAdjust="0"/>
  </p:normalViewPr>
  <p:slideViewPr>
    <p:cSldViewPr>
      <p:cViewPr varScale="1">
        <p:scale>
          <a:sx n="92" d="100"/>
          <a:sy n="92" d="100"/>
        </p:scale>
        <p:origin x="281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B3C0-099A-4D49-B71C-8984793270B8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DAC1-5F35-4EEA-871F-CA54DDB92F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002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C50E-807A-4613-9B90-605A7C1B2B48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2ECD-BC67-463B-9E13-B7BA563160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18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4A35-4B6A-4F5E-BD29-86AA8D025D3A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445B-9782-4F3D-BE95-F21249B3D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59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FEE1-64EF-4FC3-821C-BA69BA53FA25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23F9-0B4F-4F9F-B983-52388A7F8E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48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AB9A-DFE6-424F-81FF-2907036AC197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5EB3-035D-4FB8-B3F9-F190175CE1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435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7D87-A221-4CB2-AB68-51876FB89EFE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ED8C-A84B-4A21-ACD8-96740BA7EB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48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A3C7E-1AD9-4D18-9A12-55404345DEE9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3077-3BB8-4FDC-BF5B-8FAB83A209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91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DA43-0E44-4EE8-900C-229B7D242F43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D2AEF-D36C-4FA0-9A9F-6707256FD9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15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D84B-7A3C-4B59-AE0A-1A847BAFC7E9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4279-6E35-4FAF-85CD-3999F21EF4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07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DFE4-2B57-4050-AE67-5489C663EE9C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4D150-E1CF-4644-BACF-D9F155A104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67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8318-B82C-4785-9FF1-14BDE47D96D3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22E1-DB8F-4D85-81D1-60085B2B49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21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8D4CEC-275C-465A-8C02-B180570FC094}" type="datetimeFigureOut">
              <a:rPr lang="ja-JP" altLang="en-US"/>
              <a:pPr>
                <a:defRPr/>
              </a:pPr>
              <a:t>2021/2/23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EBB61D-1BCE-4110-A8C9-62C5038E0B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テキスト ボックス 1"/>
          <p:cNvSpPr txBox="1">
            <a:spLocks noChangeArrowheads="1"/>
          </p:cNvSpPr>
          <p:nvPr/>
        </p:nvSpPr>
        <p:spPr bwMode="auto">
          <a:xfrm>
            <a:off x="3767138" y="5987952"/>
            <a:ext cx="3025775" cy="304968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0" rIns="72000" bIns="72000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あいおいニッセイ同和損害保険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　　松本支店　担当次長　的野　敬　氏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en-US" altLang="ja-JP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略歴</a:t>
            </a:r>
            <a:r>
              <a:rPr lang="en-US" altLang="ja-JP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・平成８年入社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・現在あいおいニッセイ損害保険（株）松本支店所属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en-US" altLang="ja-JP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専門領域</a:t>
            </a:r>
            <a:r>
              <a:rPr lang="en-US" altLang="ja-JP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en-US" altLang="ja-JP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BCP/BCM</a:t>
            </a: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全般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・労務リスク全般</a:t>
            </a:r>
            <a:endParaRPr lang="en-US" altLang="ja-JP" sz="9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en-US" altLang="ja-JP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実績等</a:t>
            </a:r>
            <a:r>
              <a:rPr lang="en-US" altLang="ja-JP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・朝日村商工会　</a:t>
            </a:r>
            <a:r>
              <a:rPr lang="en-US" altLang="ja-JP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よろず相談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・阿南町、天龍村商工会　働き方改革セミナー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ja-JP" altLang="en-US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防災士・健康経営アドバイザー・運行管理者</a:t>
            </a: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資格</a:t>
            </a:r>
            <a:endParaRPr lang="en-US" altLang="ja-JP" sz="9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r>
              <a:rPr lang="ja-JP" altLang="en-US" sz="900" dirty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ファイナンシャルプランナー（</a:t>
            </a:r>
            <a:r>
              <a:rPr lang="en-US" altLang="ja-JP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AFP</a:t>
            </a:r>
            <a:r>
              <a:rPr lang="ja-JP" altLang="en-US" sz="900" dirty="0" smtClean="0"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9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5563" y="5646738"/>
            <a:ext cx="3652837" cy="339090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333" y="132755"/>
            <a:ext cx="5267789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伊北諏訪グループ（富士見町商工会・原村商工会）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セミナー第２弾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53" name="Rectangle 1399"/>
          <p:cNvSpPr>
            <a:spLocks noChangeArrowheads="1"/>
          </p:cNvSpPr>
          <p:nvPr/>
        </p:nvSpPr>
        <p:spPr bwMode="auto">
          <a:xfrm>
            <a:off x="1102266" y="9525347"/>
            <a:ext cx="5155208" cy="3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主催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伊北諏訪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グループ（富士見町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商工会・原村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商工会）・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あいおいニッセイ同和損害保険㈱</a:t>
            </a:r>
          </a:p>
        </p:txBody>
      </p:sp>
      <p:sp>
        <p:nvSpPr>
          <p:cNvPr id="2054" name="Line 18"/>
          <p:cNvSpPr>
            <a:spLocks noChangeShapeType="1"/>
          </p:cNvSpPr>
          <p:nvPr/>
        </p:nvSpPr>
        <p:spPr bwMode="auto">
          <a:xfrm flipV="1">
            <a:off x="1100138" y="9148763"/>
            <a:ext cx="5497512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110770" y="9145483"/>
            <a:ext cx="5728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富士見町商工会　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0266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62-2373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（担当：原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あいおい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ニッセイ同和損害保険株式会社　松本支店諏訪支社　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:0266-57-8101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（担当：山口）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050" y="9129713"/>
            <a:ext cx="1025525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お問合せ先</a:t>
            </a:r>
          </a:p>
        </p:txBody>
      </p:sp>
      <p:sp>
        <p:nvSpPr>
          <p:cNvPr id="2057" name="テキスト ボックス 1"/>
          <p:cNvSpPr txBox="1">
            <a:spLocks noChangeArrowheads="1"/>
          </p:cNvSpPr>
          <p:nvPr/>
        </p:nvSpPr>
        <p:spPr bwMode="auto">
          <a:xfrm>
            <a:off x="188913" y="2443163"/>
            <a:ext cx="3344862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Group 13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529626"/>
              </p:ext>
            </p:extLst>
          </p:nvPr>
        </p:nvGraphicFramePr>
        <p:xfrm>
          <a:off x="44450" y="3851275"/>
          <a:ext cx="6748463" cy="1714808"/>
        </p:xfrm>
        <a:graphic>
          <a:graphicData uri="http://schemas.openxmlformats.org/drawingml/2006/table">
            <a:tbl>
              <a:tblPr/>
              <a:tblGrid>
                <a:gridCol w="1159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9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　　時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令和３年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３月１１日（木）午後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時～午後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時３０分</a:t>
                      </a: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場　　所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Meiryo UI" panose="020B0604030504040204" pitchFamily="50" charset="-128"/>
                        </a:rPr>
                        <a:t>富士見町商工会館２階 大会議室</a:t>
                      </a:r>
                      <a:endParaRPr lang="en-US" altLang="ja-JP" sz="1400" dirty="0" smtClean="0">
                        <a:solidFill>
                          <a:srgbClr val="FF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Meiryo UI" pitchFamily="50" charset="-128"/>
                      </a:endParaRP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　　員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１５名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（先着順　新型コロナウイルス感染拡大防止のため）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申込み方法</a:t>
                      </a:r>
                    </a:p>
                  </a:txBody>
                  <a:tcPr marL="91443" marR="91443" marT="49544" marB="4954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裏面の受講申込書にご記入の上、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または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でお申込みください。申込書は富士見町商工会ウェブサイトにもアップロードしてございます。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43" marR="91443" marT="49544" marB="4954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申込み期限</a:t>
                      </a:r>
                    </a:p>
                  </a:txBody>
                  <a:tcPr marL="91443" marR="91443" marT="49544" marB="4954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３年３月５日（金）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先着順で定員に達し次第、締め切らせていただきます。</a:t>
                      </a:r>
                    </a:p>
                  </a:txBody>
                  <a:tcPr marL="91443" marR="91443" marT="49544" marB="4954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0" name="テキスト ボックス 49"/>
          <p:cNvSpPr txBox="1"/>
          <p:nvPr/>
        </p:nvSpPr>
        <p:spPr>
          <a:xfrm>
            <a:off x="80168" y="5675868"/>
            <a:ext cx="903288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講演内容</a:t>
            </a:r>
          </a:p>
        </p:txBody>
      </p:sp>
      <p:grpSp>
        <p:nvGrpSpPr>
          <p:cNvPr id="2078" name="グループ化 50"/>
          <p:cNvGrpSpPr>
            <a:grpSpLocks/>
          </p:cNvGrpSpPr>
          <p:nvPr/>
        </p:nvGrpSpPr>
        <p:grpSpPr bwMode="auto">
          <a:xfrm>
            <a:off x="95249" y="6002188"/>
            <a:ext cx="3624263" cy="2790974"/>
            <a:chOff x="65889" y="6011956"/>
            <a:chExt cx="3632540" cy="2870609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69064" y="6011956"/>
              <a:ext cx="2899046" cy="3080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Ⅰ.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災害・感染症リスク対策の重要性</a:t>
              </a:r>
            </a:p>
          </p:txBody>
        </p:sp>
        <p:sp>
          <p:nvSpPr>
            <p:cNvPr id="2093" name="テキスト ボックス 1"/>
            <p:cNvSpPr txBox="1">
              <a:spLocks noChangeArrowheads="1"/>
            </p:cNvSpPr>
            <p:nvPr/>
          </p:nvSpPr>
          <p:spPr bwMode="auto">
            <a:xfrm>
              <a:off x="70793" y="6257258"/>
              <a:ext cx="3611236" cy="5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72000" rIns="72000" bIns="7200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latin typeface="Meiryo UI" panose="020B0604030504040204" pitchFamily="50" charset="-128"/>
                  <a:ea typeface="Meiryo UI" panose="020B0604030504040204" pitchFamily="50" charset="-128"/>
                </a:rPr>
                <a:t>企業経営から見た災害・感染症リスクと直前対策の重要性</a:t>
              </a:r>
              <a:endParaRPr lang="en-US" altLang="ja-JP" sz="11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についてご紹介します</a:t>
              </a:r>
              <a:endParaRPr lang="en-US" altLang="ja-JP" sz="11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5889" y="6770889"/>
              <a:ext cx="3632540" cy="3080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富士見町・原村における</a:t>
              </a: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整備の必要性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65889" y="7563164"/>
              <a:ext cx="2905397" cy="3064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Ⅲ.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具体的な</a:t>
              </a: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策定事例のご紹介</a:t>
              </a:r>
            </a:p>
          </p:txBody>
        </p:sp>
        <p:sp>
          <p:nvSpPr>
            <p:cNvPr id="2096" name="テキスト ボックス 1"/>
            <p:cNvSpPr txBox="1">
              <a:spLocks noChangeArrowheads="1"/>
            </p:cNvSpPr>
            <p:nvPr/>
          </p:nvSpPr>
          <p:spPr bwMode="auto">
            <a:xfrm>
              <a:off x="68011" y="7892516"/>
              <a:ext cx="3611236" cy="990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72000" rIns="72000" bIns="7200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リスクに応じた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BCP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策定事例としてひな形のご紹介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水災リスクにおける対処タイムラインを例示として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ご紹介いたします。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本ツールはあいおいニッセイ同和損保が独自作成した一事例です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事業継続力強化計画の認定制度と申請方法についてご紹介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いたします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79" name="正方形/長方形 59"/>
          <p:cNvSpPr>
            <a:spLocks noChangeArrowheads="1"/>
          </p:cNvSpPr>
          <p:nvPr/>
        </p:nvSpPr>
        <p:spPr bwMode="auto">
          <a:xfrm>
            <a:off x="-6350" y="8774113"/>
            <a:ext cx="43719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上記プログラムは変更になる可能性があります。予めご了承ください。</a:t>
            </a:r>
            <a:endParaRPr lang="ja-JP" altLang="en-US" sz="100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67138" y="5672834"/>
            <a:ext cx="901700" cy="3063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講師紹介</a:t>
            </a:r>
          </a:p>
        </p:txBody>
      </p:sp>
      <p:sp>
        <p:nvSpPr>
          <p:cNvPr id="2081" name="テキスト ボックス 1"/>
          <p:cNvSpPr txBox="1">
            <a:spLocks noChangeArrowheads="1"/>
          </p:cNvSpPr>
          <p:nvPr/>
        </p:nvSpPr>
        <p:spPr bwMode="auto">
          <a:xfrm>
            <a:off x="1536700" y="2293938"/>
            <a:ext cx="5256213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①災害・感染症リスクと事前対策の重要性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策定の際に押さえるべきポイントが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つかめます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②富士見町・原村における自然災害リスクを提示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→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策定の必要性を再認識　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③自社でリスクを調査する際のコツを提示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上記②を自身で整理できるようになります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策定の全体像と整備すべき順番を提示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「やるべきこと＝ゴール」「何からやる</a:t>
            </a:r>
            <a:r>
              <a:rPr lang="ja-JP" altLang="en-US" sz="1100" b="1" u="sng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きか」が認識できます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⑤事業継続力強化計画のご案内　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認定制度と申請方法がつかめます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2" name="テキスト ボックス 4"/>
          <p:cNvSpPr txBox="1">
            <a:spLocks noChangeArrowheads="1"/>
          </p:cNvSpPr>
          <p:nvPr/>
        </p:nvSpPr>
        <p:spPr bwMode="auto">
          <a:xfrm>
            <a:off x="89911" y="1709630"/>
            <a:ext cx="6632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の策定・運用は、緊急事態に遭った場合、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「企業が生き抜くための準備」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として大変有効です。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本セミナーでは、富士見町・原村で考慮すべき自然災害（地震・津波、水災、土砂災害等）を特定したうえで、</a:t>
            </a: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のポイントを提示する内容となっております。この機会に是非ご参加ください。</a:t>
            </a:r>
          </a:p>
        </p:txBody>
      </p:sp>
      <p:sp>
        <p:nvSpPr>
          <p:cNvPr id="15" name="AutoShape 72"/>
          <p:cNvSpPr>
            <a:spLocks noChangeArrowheads="1"/>
          </p:cNvSpPr>
          <p:nvPr/>
        </p:nvSpPr>
        <p:spPr bwMode="auto">
          <a:xfrm>
            <a:off x="95250" y="522414"/>
            <a:ext cx="6632575" cy="111442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</p:spPr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endParaRPr lang="ja-JP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正方形/長方形 126"/>
          <p:cNvSpPr>
            <a:spLocks noChangeArrowheads="1"/>
          </p:cNvSpPr>
          <p:nvPr/>
        </p:nvSpPr>
        <p:spPr bwMode="auto">
          <a:xfrm>
            <a:off x="188913" y="712788"/>
            <a:ext cx="5529262" cy="35242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1" hangingPunct="1">
              <a:defRPr/>
            </a:pPr>
            <a:endParaRPr lang="ja-JP" altLang="en-US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5" name="WordArt 7"/>
          <p:cNvSpPr>
            <a:spLocks noChangeArrowheads="1" noChangeShapeType="1"/>
          </p:cNvSpPr>
          <p:nvPr/>
        </p:nvSpPr>
        <p:spPr bwMode="auto">
          <a:xfrm>
            <a:off x="130333" y="590550"/>
            <a:ext cx="6408737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spc="-180" dirty="0" smtClean="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緊急時に備える事業継続計画</a:t>
            </a:r>
            <a:endParaRPr lang="ja-JP" altLang="en-US" sz="3600" b="1" kern="10" spc="-180" dirty="0">
              <a:ln w="12700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chemeClr val="tx2">
                    <a:alpha val="5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30333" y="2398026"/>
            <a:ext cx="1044578" cy="1134395"/>
          </a:xfrm>
          <a:prstGeom prst="rect">
            <a:avLst/>
          </a:prstGeom>
          <a:noFill/>
          <a:ln>
            <a:noFill/>
          </a:ln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ホームベース 2"/>
          <p:cNvSpPr/>
          <p:nvPr/>
        </p:nvSpPr>
        <p:spPr>
          <a:xfrm>
            <a:off x="1156493" y="2471509"/>
            <a:ext cx="307975" cy="1049337"/>
          </a:xfrm>
          <a:prstGeom prst="homePlate">
            <a:avLst>
              <a:gd name="adj" fmla="val 21444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/>
              <a:t>特</a:t>
            </a:r>
            <a:endParaRPr lang="en-US" altLang="ja-JP" sz="1400" dirty="0"/>
          </a:p>
          <a:p>
            <a:pPr algn="ctr" eaLnBrk="1" hangingPunct="1">
              <a:defRPr/>
            </a:pPr>
            <a:endParaRPr lang="en-US" altLang="ja-JP" sz="900" dirty="0"/>
          </a:p>
          <a:p>
            <a:pPr algn="ctr" eaLnBrk="1" hangingPunct="1">
              <a:defRPr/>
            </a:pPr>
            <a:r>
              <a:rPr lang="ja-JP" altLang="en-US" sz="1400" dirty="0"/>
              <a:t>徴</a:t>
            </a:r>
          </a:p>
        </p:txBody>
      </p:sp>
      <p:sp>
        <p:nvSpPr>
          <p:cNvPr id="2088" name="テキスト ボックス 1"/>
          <p:cNvSpPr txBox="1">
            <a:spLocks noChangeArrowheads="1"/>
          </p:cNvSpPr>
          <p:nvPr/>
        </p:nvSpPr>
        <p:spPr bwMode="auto">
          <a:xfrm>
            <a:off x="96838" y="6907118"/>
            <a:ext cx="36115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富士見町・原村に関連するハザードマップを分析したうえで、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考慮すべき災害を特定し、想定被害の概略等をご紹介します。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748" y="1167989"/>
            <a:ext cx="6425902" cy="50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ja-JP" sz="1050" dirty="0">
                <a:solidFill>
                  <a:srgbClr val="FFFFFF"/>
                </a:solidFill>
                <a:latin typeface="+mn-ea"/>
                <a:ea typeface="+mn-ea"/>
              </a:rPr>
              <a:t>BCP</a:t>
            </a:r>
            <a:r>
              <a:rPr lang="ja-JP" altLang="en-US" sz="1050" dirty="0">
                <a:solidFill>
                  <a:srgbClr val="FFFFFF"/>
                </a:solidFill>
                <a:latin typeface="+mn-ea"/>
                <a:ea typeface="+mn-ea"/>
              </a:rPr>
              <a:t>＝</a:t>
            </a:r>
            <a:r>
              <a:rPr lang="en-US" altLang="ja-JP" sz="1050" dirty="0">
                <a:solidFill>
                  <a:srgbClr val="FFFFFF"/>
                </a:solidFill>
                <a:latin typeface="+mn-ea"/>
                <a:ea typeface="+mn-ea"/>
              </a:rPr>
              <a:t>Business</a:t>
            </a:r>
            <a:r>
              <a:rPr lang="ja-JP" altLang="en-US" sz="1050" dirty="0">
                <a:solidFill>
                  <a:srgbClr val="FFFFFF"/>
                </a:solidFill>
                <a:latin typeface="+mn-ea"/>
                <a:ea typeface="+mn-ea"/>
              </a:rPr>
              <a:t>  </a:t>
            </a:r>
            <a:r>
              <a:rPr lang="en-US" altLang="ja-JP" sz="1050" dirty="0">
                <a:solidFill>
                  <a:srgbClr val="FFFFFF"/>
                </a:solidFill>
                <a:latin typeface="+mn-ea"/>
                <a:ea typeface="+mn-ea"/>
              </a:rPr>
              <a:t>Continuity</a:t>
            </a:r>
            <a:r>
              <a:rPr lang="ja-JP" altLang="en-US" sz="1050" dirty="0">
                <a:solidFill>
                  <a:srgbClr val="FFFFFF"/>
                </a:solidFill>
                <a:latin typeface="+mn-ea"/>
                <a:ea typeface="+mn-ea"/>
              </a:rPr>
              <a:t> </a:t>
            </a:r>
            <a:r>
              <a:rPr lang="en-US" altLang="ja-JP" sz="1050" dirty="0">
                <a:solidFill>
                  <a:srgbClr val="FFFFFF"/>
                </a:solidFill>
                <a:latin typeface="+mn-ea"/>
                <a:ea typeface="+mn-ea"/>
              </a:rPr>
              <a:t>Plan</a:t>
            </a:r>
            <a:r>
              <a:rPr lang="ja-JP" altLang="en-US" sz="1050" dirty="0">
                <a:solidFill>
                  <a:srgbClr val="FFFFFF"/>
                </a:solidFill>
                <a:latin typeface="+mn-ea"/>
                <a:ea typeface="+mn-ea"/>
              </a:rPr>
              <a:t>（事業継続計画）</a:t>
            </a:r>
            <a:endParaRPr lang="en-US" altLang="ja-JP" sz="1050" dirty="0">
              <a:solidFill>
                <a:srgbClr val="FFFFFF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大地震等によって「組織全体の操業度が著しく低下し、復旧まで時間がかかる局面」を前提に、可能な限り早急に本格復旧ができるよう事前に対策等整理する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計画です</a:t>
            </a:r>
            <a:endParaRPr lang="ja-JP" altLang="en-US" sz="8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5250" y="682625"/>
            <a:ext cx="2908300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753" y="848544"/>
            <a:ext cx="6172200" cy="210785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緊急時に備える事業継続計画セミナー申込書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kumimoji="1" lang="ja-JP" altLang="en-US" sz="2200" dirty="0" smtClean="0"/>
              <a:t>申込先　</a:t>
            </a:r>
            <a:r>
              <a:rPr lang="ja-JP" altLang="en-US" sz="2200" dirty="0" smtClean="0"/>
              <a:t>富士見町商工会　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2200" dirty="0" smtClean="0"/>
              <a:t>fax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0266-62-5644</a:t>
            </a:r>
            <a:br>
              <a:rPr lang="en-US" altLang="ja-JP" sz="2200" dirty="0" smtClean="0"/>
            </a:br>
            <a:r>
              <a:rPr lang="en-US" altLang="ja-JP" sz="2200" dirty="0" smtClean="0"/>
              <a:t>e-mail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fujimi3@fujimi-ts.org</a:t>
            </a:r>
            <a:endParaRPr kumimoji="1" lang="ja-JP" altLang="en-US" sz="2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942610"/>
              </p:ext>
            </p:extLst>
          </p:nvPr>
        </p:nvGraphicFramePr>
        <p:xfrm>
          <a:off x="260648" y="3800872"/>
          <a:ext cx="63367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9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7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参加者名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 bwMode="auto">
          <a:xfrm>
            <a:off x="-99392" y="3080792"/>
            <a:ext cx="4536504" cy="81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800" dirty="0" smtClean="0"/>
              <a:t>次の通り、申込みをいたします。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5758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339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HGS創英角ｺﾞｼｯｸUB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緊急時に備える事業継続計画セミナー申込書  申込先　富士見町商工会　 fax　0266-62-5644 e-mail　fujimi3@fujimi-ts.org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インターリスク総研</dc:creator>
  <cp:lastModifiedBy>はら ひろし</cp:lastModifiedBy>
  <cp:revision>183</cp:revision>
  <cp:lastPrinted>2021-02-10T00:52:05Z</cp:lastPrinted>
  <dcterms:created xsi:type="dcterms:W3CDTF">2014-04-17T00:21:00Z</dcterms:created>
  <dcterms:modified xsi:type="dcterms:W3CDTF">2021-02-23T00:06:33Z</dcterms:modified>
</cp:coreProperties>
</file>